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3" r:id="rId3"/>
    <p:sldId id="256" r:id="rId4"/>
    <p:sldId id="262" r:id="rId5"/>
    <p:sldId id="258" r:id="rId6"/>
    <p:sldId id="261" r:id="rId7"/>
    <p:sldId id="265" r:id="rId8"/>
    <p:sldId id="263" r:id="rId9"/>
    <p:sldId id="260" r:id="rId10"/>
    <p:sldId id="264" r:id="rId11"/>
    <p:sldId id="266" r:id="rId12"/>
    <p:sldId id="271" r:id="rId13"/>
    <p:sldId id="275" r:id="rId14"/>
    <p:sldId id="272" r:id="rId15"/>
    <p:sldId id="277" r:id="rId16"/>
    <p:sldId id="259" r:id="rId17"/>
    <p:sldId id="267" r:id="rId18"/>
    <p:sldId id="268" r:id="rId19"/>
    <p:sldId id="278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2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82D9-A1AC-423C-954B-A7B5F59FF4E9}" type="datetimeFigureOut">
              <a:rPr lang="fr-FR" smtClean="0"/>
              <a:t>06/03/2016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517D-6492-40FF-B6B9-474D5236C4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99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82D9-A1AC-423C-954B-A7B5F59FF4E9}" type="datetimeFigureOut">
              <a:rPr lang="fr-FR" smtClean="0"/>
              <a:t>06/03/2016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517D-6492-40FF-B6B9-474D5236C4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136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82D9-A1AC-423C-954B-A7B5F59FF4E9}" type="datetimeFigureOut">
              <a:rPr lang="fr-FR" smtClean="0"/>
              <a:t>06/03/2016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517D-6492-40FF-B6B9-474D5236C4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49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82D9-A1AC-423C-954B-A7B5F59FF4E9}" type="datetimeFigureOut">
              <a:rPr lang="fr-FR" smtClean="0"/>
              <a:t>06/03/2016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517D-6492-40FF-B6B9-474D5236C4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12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82D9-A1AC-423C-954B-A7B5F59FF4E9}" type="datetimeFigureOut">
              <a:rPr lang="fr-FR" smtClean="0"/>
              <a:t>06/03/2016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517D-6492-40FF-B6B9-474D5236C4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84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82D9-A1AC-423C-954B-A7B5F59FF4E9}" type="datetimeFigureOut">
              <a:rPr lang="fr-FR" smtClean="0"/>
              <a:t>06/03/2016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517D-6492-40FF-B6B9-474D5236C4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98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82D9-A1AC-423C-954B-A7B5F59FF4E9}" type="datetimeFigureOut">
              <a:rPr lang="fr-FR" smtClean="0"/>
              <a:t>06/03/2016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517D-6492-40FF-B6B9-474D5236C4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15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82D9-A1AC-423C-954B-A7B5F59FF4E9}" type="datetimeFigureOut">
              <a:rPr lang="fr-FR" smtClean="0"/>
              <a:t>06/03/2016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517D-6492-40FF-B6B9-474D5236C4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444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82D9-A1AC-423C-954B-A7B5F59FF4E9}" type="datetimeFigureOut">
              <a:rPr lang="fr-FR" smtClean="0"/>
              <a:t>06/03/2016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517D-6492-40FF-B6B9-474D5236C4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67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82D9-A1AC-423C-954B-A7B5F59FF4E9}" type="datetimeFigureOut">
              <a:rPr lang="fr-FR" smtClean="0"/>
              <a:t>06/03/2016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517D-6492-40FF-B6B9-474D5236C4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68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82D9-A1AC-423C-954B-A7B5F59FF4E9}" type="datetimeFigureOut">
              <a:rPr lang="fr-FR" smtClean="0"/>
              <a:t>06/03/2016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517D-6492-40FF-B6B9-474D5236C4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734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B82D9-A1AC-423C-954B-A7B5F59FF4E9}" type="datetimeFigureOut">
              <a:rPr lang="fr-FR" smtClean="0"/>
              <a:t>06/03/2016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C517D-6492-40FF-B6B9-474D5236C4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765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0"/>
            <a:ext cx="1193596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La </a:t>
            </a:r>
            <a:r>
              <a:rPr lang="fr-FR" sz="1400" b="1" dirty="0"/>
              <a:t>fixation des dunes de la rive nord de la baie d’Authie après la seconde guerre </a:t>
            </a:r>
            <a:r>
              <a:rPr lang="fr-FR" sz="1400" b="1" dirty="0" smtClean="0"/>
              <a:t>mondiale</a:t>
            </a:r>
          </a:p>
          <a:p>
            <a:endParaRPr lang="fr-FR" sz="1400" dirty="0" smtClean="0"/>
          </a:p>
          <a:p>
            <a:r>
              <a:rPr lang="fr-FR" sz="1400" b="1" dirty="0" smtClean="0"/>
              <a:t>La situation au sortir de la guerre</a:t>
            </a:r>
          </a:p>
          <a:p>
            <a:r>
              <a:rPr lang="fr-FR" sz="1400" dirty="0"/>
              <a:t>Le massif dunaire du nord de la France est sorti complètement dévasté de la période d’occupation qui a duré de mai 1940 à septembre 1944.</a:t>
            </a:r>
          </a:p>
          <a:p>
            <a:r>
              <a:rPr lang="fr-FR" sz="1400" dirty="0" smtClean="0"/>
              <a:t>Ces espaces, </a:t>
            </a:r>
            <a:r>
              <a:rPr lang="fr-FR" sz="1400" dirty="0"/>
              <a:t>fixés avant la </a:t>
            </a:r>
            <a:r>
              <a:rPr lang="fr-FR" sz="1400" dirty="0" smtClean="0"/>
              <a:t>guerre, </a:t>
            </a:r>
            <a:r>
              <a:rPr lang="fr-FR" sz="1400" dirty="0"/>
              <a:t>ont souffert de l’absence d’entretien, du prélèvement massif  des arbres pour en faire des pieux </a:t>
            </a:r>
            <a:r>
              <a:rPr lang="fr-FR" sz="1400" dirty="0" smtClean="0"/>
              <a:t>Rommel </a:t>
            </a:r>
            <a:r>
              <a:rPr lang="fr-FR" sz="1400" dirty="0"/>
              <a:t>et autres supports de défense, de l’édification de </a:t>
            </a:r>
            <a:r>
              <a:rPr lang="fr-FR" sz="1400" dirty="0" smtClean="0"/>
              <a:t>fortifications,  </a:t>
            </a:r>
            <a:r>
              <a:rPr lang="fr-FR" sz="1400" dirty="0"/>
              <a:t>de pistes et de l’implantation de divers engins de </a:t>
            </a:r>
            <a:r>
              <a:rPr lang="fr-FR" sz="1400" dirty="0" smtClean="0"/>
              <a:t>minage au </a:t>
            </a:r>
            <a:r>
              <a:rPr lang="fr-FR" sz="1400" dirty="0"/>
              <a:t>point que la plupart des </a:t>
            </a:r>
            <a:r>
              <a:rPr lang="fr-FR" sz="1400" dirty="0" smtClean="0"/>
              <a:t>massifs </a:t>
            </a:r>
            <a:r>
              <a:rPr lang="fr-FR" sz="1400" dirty="0"/>
              <a:t>dunaires n’étaient plus constitués que de dunes « blanches » mouvantes qui menaçaient </a:t>
            </a:r>
            <a:r>
              <a:rPr lang="fr-FR" sz="1400" dirty="0" smtClean="0"/>
              <a:t>d’envahissement </a:t>
            </a:r>
            <a:r>
              <a:rPr lang="fr-FR" sz="1400" dirty="0"/>
              <a:t>le voisinage. Des infrastructures étaient même menacées dans certains secteurs comme des routes et des voies </a:t>
            </a:r>
            <a:r>
              <a:rPr lang="fr-FR" sz="1400" dirty="0" smtClean="0"/>
              <a:t>de </a:t>
            </a:r>
            <a:r>
              <a:rPr lang="fr-FR" sz="1400" dirty="0"/>
              <a:t>chemins de fer.</a:t>
            </a:r>
            <a:r>
              <a:rPr lang="fr-FR" sz="1400" b="1" dirty="0"/>
              <a:t> </a:t>
            </a:r>
            <a:r>
              <a:rPr lang="fr-FR" sz="1400" dirty="0"/>
              <a:t>Le pullulement des lapins amplifiait le délabrement, il cessa avec la myxomatose qui décima l’espèce en 1953. </a:t>
            </a:r>
            <a:endParaRPr lang="fr-FR" sz="1400" dirty="0" smtClean="0"/>
          </a:p>
          <a:p>
            <a:r>
              <a:rPr lang="fr-FR" sz="1400" dirty="0" smtClean="0"/>
              <a:t>Quoi </a:t>
            </a:r>
            <a:r>
              <a:rPr lang="fr-FR" sz="1400" dirty="0"/>
              <a:t>qu’il en soit les opérations de fixation ne purent commencer </a:t>
            </a:r>
            <a:r>
              <a:rPr lang="fr-FR" sz="1400" dirty="0" smtClean="0"/>
              <a:t>qu’après le </a:t>
            </a:r>
            <a:r>
              <a:rPr lang="fr-FR" sz="1400" dirty="0"/>
              <a:t>déminage des massifs.</a:t>
            </a:r>
          </a:p>
          <a:p>
            <a:r>
              <a:rPr lang="fr-FR" sz="1400" dirty="0" smtClean="0"/>
              <a:t>Les photos aériennes de la rive nord de la baie d’Authie de 1947 révèlent un massif sans végétation, situation encore sensiblement la même en 1955.</a:t>
            </a:r>
          </a:p>
          <a:p>
            <a:endParaRPr lang="fr-FR" sz="1400" dirty="0" smtClean="0"/>
          </a:p>
          <a:p>
            <a:r>
              <a:rPr lang="fr-FR" sz="1400" b="1" dirty="0" smtClean="0"/>
              <a:t>L’organisation </a:t>
            </a:r>
            <a:r>
              <a:rPr lang="fr-FR" sz="1400" b="1" dirty="0"/>
              <a:t>des travaux</a:t>
            </a:r>
            <a:endParaRPr lang="fr-FR" sz="1400" dirty="0"/>
          </a:p>
          <a:p>
            <a:r>
              <a:rPr lang="fr-FR" sz="1400" dirty="0"/>
              <a:t>Les opérations de fixation furent assurées par les 2 propriétaires, un sur Berck (pour 40 hectares), un sur </a:t>
            </a:r>
            <a:r>
              <a:rPr lang="fr-FR" sz="1400" dirty="0" err="1" smtClean="0"/>
              <a:t>Groffliers</a:t>
            </a:r>
            <a:r>
              <a:rPr lang="fr-FR" sz="1400" dirty="0"/>
              <a:t> </a:t>
            </a:r>
            <a:r>
              <a:rPr lang="fr-FR" sz="1400" dirty="0" smtClean="0"/>
              <a:t>(pour </a:t>
            </a:r>
            <a:r>
              <a:rPr lang="fr-FR" sz="1400" dirty="0"/>
              <a:t>100 hectares) qui firent appel, pour les premiers gros travaux, à une « jeune » entreprise équipée d’un GMC </a:t>
            </a:r>
            <a:r>
              <a:rPr lang="fr-FR" sz="1400" dirty="0" smtClean="0"/>
              <a:t>récupéré de l’armée de libération.  </a:t>
            </a:r>
            <a:r>
              <a:rPr lang="fr-FR" sz="1400" dirty="0"/>
              <a:t>Les propriétaires devinrent ensuite leurs propres entrepreneurs pour les plantations ultérieures et l’entretien.</a:t>
            </a:r>
          </a:p>
          <a:p>
            <a:r>
              <a:rPr lang="fr-FR" sz="1400" dirty="0"/>
              <a:t>Les opérations bénéficièrent d’une aide au financement de 30%, il ne fut pas versé de dommages de guerre dans ce massif </a:t>
            </a:r>
            <a:r>
              <a:rPr lang="fr-FR" sz="1400" dirty="0" smtClean="0"/>
              <a:t>au titre </a:t>
            </a:r>
            <a:r>
              <a:rPr lang="fr-FR" sz="1400" dirty="0"/>
              <a:t>de la fixation des sables.</a:t>
            </a:r>
          </a:p>
          <a:p>
            <a:r>
              <a:rPr lang="fr-FR" sz="1400" i="1" dirty="0" smtClean="0"/>
              <a:t>Les opérations </a:t>
            </a:r>
            <a:r>
              <a:rPr lang="fr-FR" sz="1400" i="1" dirty="0"/>
              <a:t>de fixation et de reboisement des dunes pour le nord de la France sont décrites dans la Revue </a:t>
            </a:r>
            <a:r>
              <a:rPr lang="fr-FR" sz="1400" i="1" dirty="0" smtClean="0"/>
              <a:t>Forestière </a:t>
            </a:r>
            <a:r>
              <a:rPr lang="fr-FR" sz="1400" i="1" dirty="0"/>
              <a:t>Française de 1963 « la fixation et le boisement  des dunes du nord </a:t>
            </a:r>
            <a:r>
              <a:rPr lang="fr-FR" sz="1400" i="1" dirty="0" smtClean="0"/>
              <a:t>»,  </a:t>
            </a:r>
            <a:r>
              <a:rPr lang="fr-FR" sz="1400" i="1" dirty="0"/>
              <a:t>téléchargeable sur notre site </a:t>
            </a:r>
            <a:r>
              <a:rPr lang="fr-FR" sz="1400" i="1" dirty="0" err="1"/>
              <a:t>sos</a:t>
            </a:r>
            <a:r>
              <a:rPr lang="fr-FR" sz="1400" i="1" dirty="0"/>
              <a:t> baie </a:t>
            </a:r>
            <a:r>
              <a:rPr lang="fr-FR" sz="1400" i="1" dirty="0" smtClean="0"/>
              <a:t>d’authie.net, rubrique </a:t>
            </a:r>
            <a:r>
              <a:rPr lang="fr-FR" sz="1400" i="1" dirty="0" smtClean="0"/>
              <a:t>documentation.</a:t>
            </a:r>
            <a:endParaRPr lang="fr-FR" sz="1400" dirty="0"/>
          </a:p>
          <a:p>
            <a:r>
              <a:rPr lang="fr-FR" sz="1400" b="1" dirty="0"/>
              <a:t> En quoi </a:t>
            </a:r>
            <a:r>
              <a:rPr lang="fr-FR" sz="1400" b="1" dirty="0" smtClean="0"/>
              <a:t>ont </a:t>
            </a:r>
            <a:r>
              <a:rPr lang="fr-FR" sz="1400" b="1" dirty="0"/>
              <a:t>consisté </a:t>
            </a:r>
            <a:r>
              <a:rPr lang="fr-FR" sz="1400" b="1" dirty="0" smtClean="0"/>
              <a:t>les opérations?</a:t>
            </a:r>
            <a:endParaRPr lang="fr-FR" sz="1400" dirty="0"/>
          </a:p>
          <a:p>
            <a:r>
              <a:rPr lang="fr-FR" sz="1400" dirty="0" smtClean="0"/>
              <a:t>Elles se </a:t>
            </a:r>
            <a:r>
              <a:rPr lang="fr-FR" sz="1400" dirty="0"/>
              <a:t>sont déroulées en plusieurs étapes.</a:t>
            </a:r>
          </a:p>
          <a:p>
            <a:r>
              <a:rPr lang="fr-FR" sz="1400" dirty="0"/>
              <a:t>La première fut constituée par l’implantation d’un vaste quadrillage de fascines (fagots), plantées verticalement sur 25 </a:t>
            </a:r>
            <a:r>
              <a:rPr lang="fr-FR" sz="1400" dirty="0" smtClean="0"/>
              <a:t>cm, dont </a:t>
            </a:r>
            <a:r>
              <a:rPr lang="fr-FR" sz="1400" dirty="0"/>
              <a:t>l’objectif était de fixer rapidement le sable en surface par bourrelets successifs. Cette méthode fait monter la dune très vite.</a:t>
            </a:r>
          </a:p>
          <a:p>
            <a:r>
              <a:rPr lang="fr-FR" sz="1400" dirty="0"/>
              <a:t>Ces espaces furent ensuite plantés d’oyats complétant le dispositif de fixation, plantations suivies plus tard de celles </a:t>
            </a:r>
            <a:r>
              <a:rPr lang="fr-FR" sz="1400" dirty="0" smtClean="0"/>
              <a:t>d’arbustes spécifiques et de </a:t>
            </a:r>
            <a:r>
              <a:rPr lang="fr-FR" sz="1400" dirty="0"/>
              <a:t>leur dissémination. Ce dispositif fut ensuite complété selon le sol, par la plantation de résineux ou </a:t>
            </a:r>
            <a:r>
              <a:rPr lang="fr-FR" sz="1400" dirty="0" smtClean="0"/>
              <a:t>d’essences propices </a:t>
            </a:r>
            <a:r>
              <a:rPr lang="fr-FR" sz="1400" dirty="0"/>
              <a:t>aux milieux humides. </a:t>
            </a:r>
          </a:p>
          <a:p>
            <a:r>
              <a:rPr lang="fr-FR" sz="1400" dirty="0"/>
              <a:t>Nous allons en suivre la progression au travers de photos aériennes pour la période allant de 1947 à 1976. On peut d’ores et </a:t>
            </a:r>
            <a:r>
              <a:rPr lang="fr-FR" sz="1400" dirty="0" smtClean="0"/>
              <a:t>déjà </a:t>
            </a:r>
            <a:r>
              <a:rPr lang="fr-FR" sz="1400" dirty="0"/>
              <a:t>regretter que ce savoir-faire semble perdu car les travaux de fixation sont </a:t>
            </a:r>
            <a:r>
              <a:rPr lang="fr-FR" sz="1400" dirty="0" smtClean="0"/>
              <a:t>maintenant quasi </a:t>
            </a:r>
            <a:r>
              <a:rPr lang="fr-FR" sz="1400" dirty="0"/>
              <a:t>inexistants dans  les </a:t>
            </a:r>
            <a:r>
              <a:rPr lang="fr-FR" sz="1400" dirty="0" smtClean="0"/>
              <a:t>secteurs </a:t>
            </a:r>
            <a:r>
              <a:rPr lang="fr-FR" sz="1400" dirty="0"/>
              <a:t>appartenant </a:t>
            </a:r>
            <a:r>
              <a:rPr lang="fr-FR" sz="1400" dirty="0" smtClean="0"/>
              <a:t>aujourd’hui au </a:t>
            </a:r>
            <a:r>
              <a:rPr lang="fr-FR" sz="1400" dirty="0"/>
              <a:t>Conservatoire du littoral.  L’espace dunaire arrière s’y dégrade à grande vitesse et </a:t>
            </a:r>
            <a:r>
              <a:rPr lang="fr-FR" sz="1400" dirty="0" smtClean="0"/>
              <a:t>c’est, par exemple, </a:t>
            </a:r>
            <a:r>
              <a:rPr lang="fr-FR" sz="1400" dirty="0"/>
              <a:t>en vain </a:t>
            </a:r>
            <a:r>
              <a:rPr lang="fr-FR" sz="1400" dirty="0" smtClean="0"/>
              <a:t>que </a:t>
            </a:r>
            <a:r>
              <a:rPr lang="fr-FR" sz="1400" dirty="0"/>
              <a:t>l’on demande (et redemande) leur réalisation urgente </a:t>
            </a:r>
            <a:r>
              <a:rPr lang="fr-FR" sz="1400" dirty="0" smtClean="0"/>
              <a:t>au moins sur </a:t>
            </a:r>
            <a:r>
              <a:rPr lang="fr-FR" sz="1400" dirty="0"/>
              <a:t>150m dans un endroit stratégique pour la protection des </a:t>
            </a:r>
            <a:r>
              <a:rPr lang="fr-FR" sz="1400" dirty="0" smtClean="0"/>
              <a:t>riverains</a:t>
            </a:r>
            <a:r>
              <a:rPr lang="fr-FR" sz="1400" dirty="0"/>
              <a:t> </a:t>
            </a:r>
            <a:r>
              <a:rPr lang="fr-FR" sz="1400" dirty="0" smtClean="0"/>
              <a:t>et dans un secteur ensablé situé à son immédiate </a:t>
            </a:r>
            <a:r>
              <a:rPr lang="fr-FR" sz="1400" dirty="0" smtClean="0"/>
              <a:t>proximité (voir photos en fin </a:t>
            </a:r>
            <a:r>
              <a:rPr lang="fr-FR" sz="1400" smtClean="0"/>
              <a:t>de diaporama)</a:t>
            </a:r>
            <a:endParaRPr lang="fr-FR" sz="1400" dirty="0" smtClean="0"/>
          </a:p>
          <a:p>
            <a:r>
              <a:rPr lang="fr-FR" sz="1400" dirty="0" smtClean="0"/>
              <a:t>La longue période venteuse sera passée sans qu’aucune action n’ait été entre prise en ce sens.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63322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778530" y="0"/>
            <a:ext cx="8634939" cy="6858000"/>
            <a:chOff x="1778530" y="0"/>
            <a:chExt cx="8634939" cy="685800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8530" y="0"/>
              <a:ext cx="8634939" cy="6858000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 rot="18878552">
              <a:off x="3737959" y="2673277"/>
              <a:ext cx="25511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chemeClr val="bg1"/>
                  </a:solidFill>
                </a:rPr>
                <a:t>Dunes de  Berck</a:t>
              </a:r>
              <a:endParaRPr lang="fr-FR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209750" y="499304"/>
              <a:ext cx="9156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chemeClr val="bg1"/>
                  </a:solidFill>
                </a:rPr>
                <a:t>1965</a:t>
              </a:r>
              <a:endParaRPr lang="fr-FR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472462" y="2205515"/>
              <a:ext cx="1900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Camping le </a:t>
              </a:r>
              <a:r>
                <a:rPr lang="fr-FR" b="1" dirty="0" err="1" smtClean="0">
                  <a:solidFill>
                    <a:schemeClr val="bg1"/>
                  </a:solidFill>
                </a:rPr>
                <a:t>Halloy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6892901" y="6061104"/>
              <a:ext cx="23021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chemeClr val="bg1"/>
                  </a:solidFill>
                </a:rPr>
                <a:t>La végétation gagne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891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0" y="0"/>
            <a:ext cx="12182445" cy="6858000"/>
            <a:chOff x="0" y="0"/>
            <a:chExt cx="12182445" cy="685800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6382537" cy="6857999"/>
            </a:xfrm>
            <a:prstGeom prst="rect">
              <a:avLst/>
            </a:prstGeom>
          </p:spPr>
        </p:pic>
        <p:sp>
          <p:nvSpPr>
            <p:cNvPr id="3" name="ZoneTexte 2"/>
            <p:cNvSpPr txBox="1"/>
            <p:nvPr/>
          </p:nvSpPr>
          <p:spPr>
            <a:xfrm>
              <a:off x="325806" y="5562600"/>
              <a:ext cx="9156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chemeClr val="bg1"/>
                  </a:solidFill>
                </a:rPr>
                <a:t>1971</a:t>
              </a:r>
              <a:endParaRPr lang="fr-FR" sz="2800" b="1" dirty="0">
                <a:solidFill>
                  <a:schemeClr val="bg1"/>
                </a:solidFill>
              </a:endParaRPr>
            </a:p>
          </p:txBody>
        </p:sp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82537" y="0"/>
              <a:ext cx="5799908" cy="6858000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6893521" y="5562600"/>
              <a:ext cx="9156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chemeClr val="bg1"/>
                  </a:solidFill>
                </a:rPr>
                <a:t>1976</a:t>
              </a:r>
              <a:endParaRPr lang="fr-FR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 rot="3403590">
              <a:off x="3670987" y="5377933"/>
              <a:ext cx="2376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Dunes   de   </a:t>
              </a:r>
              <a:r>
                <a:rPr lang="fr-FR" b="1" dirty="0" err="1" smtClean="0">
                  <a:solidFill>
                    <a:schemeClr val="bg1"/>
                  </a:solidFill>
                </a:rPr>
                <a:t>Groffliers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 rot="2643509">
              <a:off x="859736" y="1894797"/>
              <a:ext cx="1976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Dunes    de    Berck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409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1995340" y="0"/>
            <a:ext cx="8201320" cy="6858000"/>
            <a:chOff x="1995340" y="0"/>
            <a:chExt cx="8201320" cy="685800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5340" y="0"/>
              <a:ext cx="8201320" cy="6858000"/>
            </a:xfrm>
            <a:prstGeom prst="rect">
              <a:avLst/>
            </a:prstGeom>
          </p:spPr>
        </p:pic>
        <p:sp>
          <p:nvSpPr>
            <p:cNvPr id="3" name="ZoneTexte 2"/>
            <p:cNvSpPr txBox="1"/>
            <p:nvPr/>
          </p:nvSpPr>
          <p:spPr>
            <a:xfrm>
              <a:off x="2666670" y="271272"/>
              <a:ext cx="72180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chemeClr val="bg1"/>
                  </a:solidFill>
                </a:rPr>
                <a:t>Aujourd’hui, un siffle vent de l’anse des sternes</a:t>
              </a:r>
              <a:endParaRPr lang="fr-FR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248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524000" y="0"/>
            <a:ext cx="9144000" cy="6858000"/>
            <a:chOff x="1524000" y="0"/>
            <a:chExt cx="9144000" cy="685800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4000" y="0"/>
              <a:ext cx="9144000" cy="6858000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2691054" y="5721096"/>
              <a:ext cx="73183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chemeClr val="bg1"/>
                  </a:solidFill>
                </a:rPr>
                <a:t>Aujourd’hui, le siffle vent sud de la grande dune</a:t>
              </a:r>
              <a:endParaRPr lang="fr-FR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77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79808" cy="6858000"/>
            <a:chOff x="0" y="0"/>
            <a:chExt cx="12179808" cy="685800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5766816" cy="6858000"/>
            </a:xfrm>
            <a:prstGeom prst="rect">
              <a:avLst/>
            </a:prstGeom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66816" y="0"/>
              <a:ext cx="6412992" cy="6858000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2402977" y="4954036"/>
              <a:ext cx="77986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chemeClr val="bg1"/>
                  </a:solidFill>
                </a:rPr>
                <a:t>Aujourd’hui, le sable dans la brèche, à faire monter</a:t>
              </a:r>
              <a:endParaRPr lang="fr-FR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Flèche vers le haut 4"/>
            <p:cNvSpPr/>
            <p:nvPr/>
          </p:nvSpPr>
          <p:spPr>
            <a:xfrm>
              <a:off x="1692673" y="4862078"/>
              <a:ext cx="244992" cy="523220"/>
            </a:xfrm>
            <a:prstGeom prst="up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6" name="Flèche vers le haut 5"/>
            <p:cNvSpPr/>
            <p:nvPr/>
          </p:nvSpPr>
          <p:spPr>
            <a:xfrm>
              <a:off x="10275402" y="4862078"/>
              <a:ext cx="244992" cy="523220"/>
            </a:xfrm>
            <a:prstGeom prst="up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975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271148" y="0"/>
            <a:ext cx="9144000" cy="6858000"/>
            <a:chOff x="1831980" y="-2365248"/>
            <a:chExt cx="9144000" cy="6858000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1980" y="-2365248"/>
              <a:ext cx="9144000" cy="6858000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2139960" y="3539764"/>
              <a:ext cx="85280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chemeClr val="accent5">
                      <a:lumMod val="50000"/>
                    </a:schemeClr>
                  </a:solidFill>
                </a:rPr>
                <a:t>Aujourd’hui, le sable au sud de la brèche, à faire monter</a:t>
              </a:r>
              <a:endParaRPr lang="fr-FR" sz="28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692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524000" y="0"/>
            <a:ext cx="9144000" cy="6858000"/>
            <a:chOff x="1524000" y="0"/>
            <a:chExt cx="9144000" cy="6858000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4000" y="0"/>
              <a:ext cx="9144000" cy="6858000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2532558" y="905256"/>
              <a:ext cx="37520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chemeClr val="bg1"/>
                  </a:solidFill>
                </a:rPr>
                <a:t>Aujourd’hui, la grande dune</a:t>
              </a:r>
              <a:endParaRPr lang="fr-FR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432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1524000" y="0"/>
            <a:ext cx="9144000" cy="6858000"/>
            <a:chOff x="1524000" y="0"/>
            <a:chExt cx="9144000" cy="685800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4000" y="0"/>
              <a:ext cx="9144000" cy="6858000"/>
            </a:xfrm>
            <a:prstGeom prst="rect">
              <a:avLst/>
            </a:prstGeom>
          </p:spPr>
        </p:pic>
        <p:sp>
          <p:nvSpPr>
            <p:cNvPr id="3" name="ZoneTexte 2"/>
            <p:cNvSpPr txBox="1"/>
            <p:nvPr/>
          </p:nvSpPr>
          <p:spPr>
            <a:xfrm>
              <a:off x="1524000" y="149352"/>
              <a:ext cx="794191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chemeClr val="bg1"/>
                  </a:solidFill>
                </a:rPr>
                <a:t>Aujourd’hui La grande dune </a:t>
              </a:r>
            </a:p>
            <a:p>
              <a:r>
                <a:rPr lang="fr-FR" sz="2400" b="1" dirty="0" smtClean="0">
                  <a:solidFill>
                    <a:schemeClr val="bg1"/>
                  </a:solidFill>
                </a:rPr>
                <a:t>Elle a progressé vers l’est d’environ 100m de 1997 à nos jours</a:t>
              </a:r>
              <a:endParaRPr lang="fr-FR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98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803189" y="0"/>
            <a:ext cx="10618324" cy="6858000"/>
            <a:chOff x="803189" y="0"/>
            <a:chExt cx="10618324" cy="685800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3189" y="0"/>
              <a:ext cx="10618324" cy="6858000"/>
            </a:xfrm>
            <a:prstGeom prst="rect">
              <a:avLst/>
            </a:prstGeom>
          </p:spPr>
        </p:pic>
        <p:sp>
          <p:nvSpPr>
            <p:cNvPr id="3" name="ZoneTexte 2"/>
            <p:cNvSpPr txBox="1"/>
            <p:nvPr/>
          </p:nvSpPr>
          <p:spPr>
            <a:xfrm>
              <a:off x="1849806" y="100584"/>
              <a:ext cx="732091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chemeClr val="bg1"/>
                  </a:solidFill>
                </a:rPr>
                <a:t>Fin 2013 derrière l’anse des sternes</a:t>
              </a:r>
            </a:p>
            <a:p>
              <a:r>
                <a:rPr lang="fr-FR" sz="2400" b="1" dirty="0" smtClean="0">
                  <a:solidFill>
                    <a:schemeClr val="bg1"/>
                  </a:solidFill>
                </a:rPr>
                <a:t>On dénombre 2 dunes « marchantes » ou « </a:t>
              </a:r>
              <a:r>
                <a:rPr lang="fr-FR" sz="2400" b="1" dirty="0" err="1" smtClean="0">
                  <a:solidFill>
                    <a:schemeClr val="bg1"/>
                  </a:solidFill>
                </a:rPr>
                <a:t>pourrières</a:t>
              </a:r>
              <a:r>
                <a:rPr lang="fr-FR" sz="2400" b="1" dirty="0" smtClean="0">
                  <a:solidFill>
                    <a:schemeClr val="bg1"/>
                  </a:solidFill>
                </a:rPr>
                <a:t> »</a:t>
              </a:r>
              <a:endParaRPr lang="fr-F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4864608" y="1780252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b="1" dirty="0" smtClean="0"/>
                <a:t>1</a:t>
              </a:r>
              <a:endParaRPr lang="fr-FR" sz="3200" b="1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7447856" y="2072639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b="1" dirty="0" smtClean="0"/>
                <a:t>1</a:t>
              </a:r>
              <a:endParaRPr lang="fr-FR" sz="3200" b="1" dirty="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2084832" y="2206310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b="1" dirty="0" smtClean="0"/>
                <a:t>2</a:t>
              </a:r>
              <a:endParaRPr lang="fr-FR" sz="3200" b="1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970013" y="4303455"/>
              <a:ext cx="10284675" cy="2554545"/>
            </a:xfrm>
            <a:prstGeom prst="rect">
              <a:avLst/>
            </a:prstGeom>
            <a:solidFill>
              <a:srgbClr val="33CC33"/>
            </a:solidFill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/>
                <a:t>Deux époques, deux écoles.</a:t>
              </a:r>
            </a:p>
            <a:p>
              <a:endParaRPr lang="fr-FR" sz="1600" b="1" dirty="0" smtClean="0"/>
            </a:p>
            <a:p>
              <a:r>
                <a:rPr lang="fr-FR" sz="1600" b="1" dirty="0" smtClean="0"/>
                <a:t>La phase initiale,  active, qui a consisté à gérer l’espace en le fixant, tout en y installant une végétation adaptée,</a:t>
              </a:r>
            </a:p>
            <a:p>
              <a:r>
                <a:rPr lang="fr-FR" sz="1600" b="1" dirty="0" smtClean="0"/>
                <a:t>propice à l’installation et au développement des espèces sauvages végétales et animales</a:t>
              </a:r>
            </a:p>
            <a:p>
              <a:endParaRPr lang="fr-FR" sz="1600" b="1" dirty="0" smtClean="0"/>
            </a:p>
            <a:p>
              <a:r>
                <a:rPr lang="fr-FR" sz="1600" b="1" dirty="0" smtClean="0"/>
                <a:t>La phase actuelle qui consiste à « laisser vivre la dune » , principe qui relève plus du dogme que d’une attitude de bon</a:t>
              </a:r>
            </a:p>
            <a:p>
              <a:r>
                <a:rPr lang="fr-FR" sz="1600" b="1" dirty="0" smtClean="0"/>
                <a:t>sens,  eu égard à l’exemple que nous ont donné nos anciens, il n’y a pas si longtemps. </a:t>
              </a:r>
            </a:p>
            <a:p>
              <a:r>
                <a:rPr lang="fr-FR" sz="1600" b="1" dirty="0" smtClean="0"/>
                <a:t>Un  « laisser vivre » qui pour nous s’apparente à un «  faire mourir »</a:t>
              </a:r>
            </a:p>
            <a:p>
              <a:endParaRPr lang="fr-FR" sz="1600" b="1" dirty="0"/>
            </a:p>
            <a:p>
              <a:r>
                <a:rPr lang="fr-FR" sz="1600" b="1" dirty="0" smtClean="0"/>
                <a:t>Une précision, cette démarche n’est pas suivie dans  des secteurs dunaires dépendant d’autres régions.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263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1524000" y="0"/>
            <a:ext cx="9144000" cy="6858000"/>
            <a:chOff x="1524000" y="0"/>
            <a:chExt cx="9144000" cy="685800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4000" y="0"/>
              <a:ext cx="9144000" cy="6858000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2586160" y="710184"/>
              <a:ext cx="70196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chemeClr val="accent5">
                      <a:lumMod val="50000"/>
                    </a:schemeClr>
                  </a:solidFill>
                </a:rPr>
                <a:t>Le 5 mars 2016, la première dune a encore bien grossi</a:t>
              </a:r>
              <a:endParaRPr lang="fr-FR" sz="2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8" name="Flèche vers le haut 7"/>
            <p:cNvSpPr/>
            <p:nvPr/>
          </p:nvSpPr>
          <p:spPr>
            <a:xfrm rot="10045407">
              <a:off x="5015931" y="2415272"/>
              <a:ext cx="189824" cy="723489"/>
            </a:xfrm>
            <a:prstGeom prst="up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9" name="Flèche vers le haut 8"/>
            <p:cNvSpPr/>
            <p:nvPr/>
          </p:nvSpPr>
          <p:spPr>
            <a:xfrm rot="10045407">
              <a:off x="7822360" y="2693523"/>
              <a:ext cx="189824" cy="723489"/>
            </a:xfrm>
            <a:prstGeom prst="up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816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290469" y="-12192"/>
            <a:ext cx="9345647" cy="6217920"/>
            <a:chOff x="1290469" y="-12192"/>
            <a:chExt cx="9345647" cy="621792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0469" y="-12192"/>
              <a:ext cx="9345647" cy="6217920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2706599" y="5805618"/>
              <a:ext cx="65133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Exemple présenté dans la revue forestière française de 1963</a:t>
              </a:r>
              <a:endParaRPr lang="fr-FR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1385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-1" y="1"/>
            <a:ext cx="12192001" cy="6858000"/>
            <a:chOff x="-1" y="1"/>
            <a:chExt cx="12192001" cy="685800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2"/>
              <a:ext cx="8834507" cy="6857999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1378298" y="860026"/>
              <a:ext cx="9156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chemeClr val="bg1"/>
                  </a:solidFill>
                </a:rPr>
                <a:t>1947</a:t>
              </a:r>
              <a:endParaRPr lang="fr-FR" sz="28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2860" y="1"/>
              <a:ext cx="4899140" cy="6858000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8508135" y="675360"/>
              <a:ext cx="9156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chemeClr val="bg1"/>
                  </a:solidFill>
                </a:rPr>
                <a:t>1955</a:t>
              </a:r>
              <a:endParaRPr lang="fr-FR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8331484" y="5763085"/>
              <a:ext cx="1018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La ferme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 rot="18377833">
              <a:off x="2946987" y="2330226"/>
              <a:ext cx="1976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Dunes    de    Berck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 rot="18826998">
              <a:off x="1145501" y="4434822"/>
              <a:ext cx="2376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Dunes   de   </a:t>
              </a:r>
              <a:r>
                <a:rPr lang="fr-FR" b="1" dirty="0" err="1" smtClean="0">
                  <a:solidFill>
                    <a:schemeClr val="bg1"/>
                  </a:solidFill>
                </a:rPr>
                <a:t>Groffliers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93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2951" y="-9298"/>
            <a:ext cx="12179049" cy="6876596"/>
            <a:chOff x="12951" y="-9298"/>
            <a:chExt cx="12179049" cy="6876596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34548" y="196"/>
              <a:ext cx="5257452" cy="6867102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5665432" y="4128383"/>
              <a:ext cx="1018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La ferme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5496543" y="126497"/>
              <a:ext cx="9156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chemeClr val="bg1"/>
                  </a:solidFill>
                </a:rPr>
                <a:t>1961</a:t>
              </a:r>
              <a:endParaRPr lang="fr-FR" sz="28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951" y="-9298"/>
              <a:ext cx="7462463" cy="6867298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2725186" y="5545371"/>
              <a:ext cx="1114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chemeClr val="bg1"/>
                  </a:solidFill>
                </a:rPr>
                <a:t>La ferme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3590595" y="388107"/>
              <a:ext cx="9156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chemeClr val="bg1"/>
                  </a:solidFill>
                </a:rPr>
                <a:t>1961</a:t>
              </a:r>
              <a:endParaRPr lang="fr-FR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7876354" y="4497715"/>
              <a:ext cx="18103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chemeClr val="bg1"/>
                  </a:solidFill>
                </a:rPr>
                <a:t>1961 zoom</a:t>
              </a:r>
              <a:endParaRPr lang="fr-FR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 rot="4156317">
              <a:off x="5343593" y="3121852"/>
              <a:ext cx="36443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solidFill>
                    <a:schemeClr val="bg1"/>
                  </a:solidFill>
                </a:rPr>
                <a:t>Dunes   de   </a:t>
              </a:r>
              <a:r>
                <a:rPr lang="fr-FR" sz="2000" b="1" dirty="0" err="1" smtClean="0">
                  <a:solidFill>
                    <a:schemeClr val="bg1"/>
                  </a:solidFill>
                </a:rPr>
                <a:t>Groffliers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3066073" y="6194892"/>
              <a:ext cx="2654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chemeClr val="bg1"/>
                  </a:solidFill>
                </a:rPr>
                <a:t>Le fascinage est achevé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102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0" y="-14955"/>
            <a:ext cx="12423495" cy="6887980"/>
            <a:chOff x="0" y="-14955"/>
            <a:chExt cx="12423495" cy="688798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6830757" cy="6873025"/>
            </a:xfrm>
            <a:prstGeom prst="rect">
              <a:avLst/>
            </a:prstGeom>
          </p:spPr>
        </p:pic>
        <p:sp>
          <p:nvSpPr>
            <p:cNvPr id="3" name="ZoneTexte 2"/>
            <p:cNvSpPr txBox="1"/>
            <p:nvPr/>
          </p:nvSpPr>
          <p:spPr>
            <a:xfrm>
              <a:off x="5085566" y="425885"/>
              <a:ext cx="9156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chemeClr val="bg1"/>
                  </a:solidFill>
                </a:rPr>
                <a:t>1961</a:t>
              </a:r>
              <a:endParaRPr lang="fr-FR" sz="2800" b="1" dirty="0">
                <a:solidFill>
                  <a:schemeClr val="bg1"/>
                </a:solidFill>
              </a:endParaRPr>
            </a:p>
          </p:txBody>
        </p:sp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67359" y="-14955"/>
              <a:ext cx="6156136" cy="6887980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 rot="3525196">
              <a:off x="1268838" y="1992430"/>
              <a:ext cx="36443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chemeClr val="bg1"/>
                  </a:solidFill>
                </a:rPr>
                <a:t>Dunes   de   </a:t>
              </a:r>
              <a:r>
                <a:rPr lang="fr-FR" sz="2800" b="1" dirty="0" err="1" smtClean="0">
                  <a:solidFill>
                    <a:schemeClr val="bg1"/>
                  </a:solidFill>
                </a:rPr>
                <a:t>Groffliers</a:t>
              </a:r>
              <a:endParaRPr lang="fr-FR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581933" y="1408800"/>
              <a:ext cx="11464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Le</a:t>
              </a:r>
            </a:p>
            <a:p>
              <a:r>
                <a:rPr lang="fr-FR" b="1" dirty="0" smtClean="0"/>
                <a:t>blockhaus</a:t>
              </a:r>
              <a:endParaRPr lang="fr-FR" b="1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0835031" y="3264733"/>
              <a:ext cx="11464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Le</a:t>
              </a:r>
            </a:p>
            <a:p>
              <a:r>
                <a:rPr lang="fr-FR" b="1" dirty="0" smtClean="0"/>
                <a:t>blockhaus</a:t>
              </a:r>
              <a:endParaRPr lang="fr-FR" b="1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0171132" y="425885"/>
              <a:ext cx="18103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chemeClr val="bg1"/>
                  </a:solidFill>
                </a:rPr>
                <a:t>1961 zoom</a:t>
              </a:r>
              <a:endParaRPr lang="fr-FR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74085" y="5210250"/>
              <a:ext cx="2654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chemeClr val="bg1"/>
                  </a:solidFill>
                </a:rPr>
                <a:t>Le fascinage est achevé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200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901121" y="0"/>
            <a:ext cx="8389757" cy="6858000"/>
            <a:chOff x="1901121" y="0"/>
            <a:chExt cx="8389757" cy="685800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1121" y="0"/>
              <a:ext cx="8389757" cy="6858000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 rot="20236400">
              <a:off x="3692724" y="1644087"/>
              <a:ext cx="36443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chemeClr val="bg1"/>
                  </a:solidFill>
                </a:rPr>
                <a:t>Dunes   de   </a:t>
              </a:r>
              <a:r>
                <a:rPr lang="fr-FR" sz="2800" b="1" dirty="0" err="1" smtClean="0">
                  <a:solidFill>
                    <a:schemeClr val="bg1"/>
                  </a:solidFill>
                </a:rPr>
                <a:t>Groffliers</a:t>
              </a:r>
              <a:endParaRPr lang="fr-FR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2209750" y="499304"/>
              <a:ext cx="9156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chemeClr val="bg1"/>
                  </a:solidFill>
                </a:rPr>
                <a:t>1965</a:t>
              </a:r>
              <a:endParaRPr lang="fr-FR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2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163737" y="0"/>
            <a:ext cx="10231150" cy="6858000"/>
            <a:chOff x="1163737" y="0"/>
            <a:chExt cx="10231150" cy="6858000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63737" y="0"/>
              <a:ext cx="10231150" cy="6858000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3690207" y="339647"/>
              <a:ext cx="9156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/>
                <a:t>1965</a:t>
              </a:r>
              <a:endParaRPr lang="fr-FR" sz="2800" b="1" dirty="0"/>
            </a:p>
          </p:txBody>
        </p:sp>
        <p:sp>
          <p:nvSpPr>
            <p:cNvPr id="6" name="ZoneTexte 5"/>
            <p:cNvSpPr txBox="1"/>
            <p:nvPr/>
          </p:nvSpPr>
          <p:spPr>
            <a:xfrm rot="3225693">
              <a:off x="8076037" y="1963986"/>
              <a:ext cx="36443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/>
                <a:t>Dunes   de   </a:t>
              </a:r>
              <a:r>
                <a:rPr lang="fr-FR" sz="2800" b="1" dirty="0" err="1" smtClean="0"/>
                <a:t>Groffliers</a:t>
              </a:r>
              <a:endParaRPr lang="fr-FR" sz="2800" b="1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5493205" y="3849936"/>
              <a:ext cx="1114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La ferme</a:t>
              </a:r>
              <a:endParaRPr lang="fr-FR" sz="2000" b="1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3454757" y="5353968"/>
              <a:ext cx="23021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La végétation gagne</a:t>
              </a:r>
              <a:endParaRPr lang="fr-FR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462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2688293" y="0"/>
            <a:ext cx="6927969" cy="6868392"/>
            <a:chOff x="115781" y="0"/>
            <a:chExt cx="6927969" cy="6868392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5781" y="0"/>
              <a:ext cx="6927969" cy="6868392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569636" y="4650390"/>
              <a:ext cx="9156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chemeClr val="bg1"/>
                  </a:solidFill>
                </a:rPr>
                <a:t>1961</a:t>
              </a:r>
              <a:endParaRPr lang="fr-FR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4774291" y="4150430"/>
              <a:ext cx="1900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Camping le </a:t>
              </a:r>
              <a:r>
                <a:rPr lang="fr-FR" b="1" dirty="0" err="1" smtClean="0">
                  <a:solidFill>
                    <a:schemeClr val="bg1"/>
                  </a:solidFill>
                </a:rPr>
                <a:t>Halloy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 rot="3143118">
              <a:off x="4747531" y="1305481"/>
              <a:ext cx="25511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chemeClr val="bg1"/>
                  </a:solidFill>
                </a:rPr>
                <a:t>Dunes de  Berck</a:t>
              </a:r>
              <a:endParaRPr lang="fr-FR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957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2324892" y="1"/>
            <a:ext cx="7108582" cy="6858000"/>
            <a:chOff x="2324892" y="1"/>
            <a:chExt cx="7108582" cy="685800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24892" y="1"/>
              <a:ext cx="7108582" cy="6858000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7054498" y="6067709"/>
              <a:ext cx="1900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Camping le </a:t>
              </a:r>
              <a:r>
                <a:rPr lang="fr-FR" b="1" dirty="0" err="1" smtClean="0">
                  <a:solidFill>
                    <a:schemeClr val="bg1"/>
                  </a:solidFill>
                </a:rPr>
                <a:t>Halloy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6134085" y="109047"/>
              <a:ext cx="18408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chemeClr val="bg1"/>
                  </a:solidFill>
                </a:rPr>
                <a:t>1961 Zoom</a:t>
              </a:r>
              <a:endParaRPr lang="fr-FR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 rot="3009186">
              <a:off x="7372709" y="1475476"/>
              <a:ext cx="2407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1ere digue submersible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 rot="3143118">
              <a:off x="6387805" y="1894731"/>
              <a:ext cx="25511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chemeClr val="bg1"/>
                  </a:solidFill>
                </a:rPr>
                <a:t>Dunes de  Berck</a:t>
              </a:r>
              <a:endParaRPr lang="fr-FR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3634149" y="6036931"/>
              <a:ext cx="2654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chemeClr val="bg1"/>
                  </a:solidFill>
                </a:rPr>
                <a:t>Le fascinage est achevé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820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351</Words>
  <Application>Microsoft Office PowerPoint</Application>
  <PresentationFormat>Grand écran</PresentationFormat>
  <Paragraphs>84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ADCMBA</dc:creator>
  <cp:lastModifiedBy>ADCMBA</cp:lastModifiedBy>
  <cp:revision>46</cp:revision>
  <dcterms:created xsi:type="dcterms:W3CDTF">2016-02-29T20:33:56Z</dcterms:created>
  <dcterms:modified xsi:type="dcterms:W3CDTF">2016-03-06T07:20:20Z</dcterms:modified>
</cp:coreProperties>
</file>